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207457-082A-43A1-BA3F-4CFF84BBF6E5}">
  <a:tblStyle styleId="{D5207457-082A-43A1-BA3F-4CFF84BBF6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35" Type="http://schemas.openxmlformats.org/officeDocument/2006/relationships/font" Target="fonts/MavenPro-regular.fntdata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MavenPr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517160a0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5517160a0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517160a0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517160a0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517160a0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517160a0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517160a0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517160a0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517160a0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517160a0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517160a0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5517160a0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517160a0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5517160a0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59451e9f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59451e9f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517160a0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517160a0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517160a0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517160a0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9861ad6d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9861ad6d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517160a0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517160a0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5517160a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5517160a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517160a0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517160a0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5517160a0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5517160a0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39861ad6d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39861ad6d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1fc3ffe2e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21fc3ffe2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9861ad6d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39861ad6d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9861ad6d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39861ad6d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517160a0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517160a0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2aff8b6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e2aff8b6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517160a0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5517160a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517160a0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5517160a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gif"/><Relationship Id="rId4" Type="http://schemas.openxmlformats.org/officeDocument/2006/relationships/image" Target="../media/image3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gif"/><Relationship Id="rId4" Type="http://schemas.openxmlformats.org/officeDocument/2006/relationships/image" Target="../media/image2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hyperlink" Target="https://ai.googleblog.com/2022/10/large-motion-frame-interpolation.html" TargetMode="External"/><Relationship Id="rId10" Type="http://schemas.openxmlformats.org/officeDocument/2006/relationships/hyperlink" Target="https://openaccess.thecvf.com/content_cvpr_2017/papers/Niklaus_Video_Frame_Interpolation_CVPR_2017_paper.pdf" TargetMode="External"/><Relationship Id="rId13" Type="http://schemas.openxmlformats.org/officeDocument/2006/relationships/hyperlink" Target="https://augmentedperception.github.io/pixelfusion/pdfs/4176.pdf" TargetMode="External"/><Relationship Id="rId12" Type="http://schemas.openxmlformats.org/officeDocument/2006/relationships/hyperlink" Target="https://arxiv.org/pdf/2202.04901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kbarszczak/Frame_booster" TargetMode="External"/><Relationship Id="rId4" Type="http://schemas.openxmlformats.org/officeDocument/2006/relationships/hyperlink" Target="https://arxiv.org/pdf/2011.06294.pdf" TargetMode="External"/><Relationship Id="rId9" Type="http://schemas.openxmlformats.org/officeDocument/2006/relationships/hyperlink" Target="https://arxiv.org/pdf/1706.03762.pdf" TargetMode="External"/><Relationship Id="rId15" Type="http://schemas.openxmlformats.org/officeDocument/2006/relationships/hyperlink" Target="https://www.cv-foundation.org/openaccess/content_cvpr_2016/papers/Gatys_Image_Style_Transfer_CVPR_2016_paper.pdf" TargetMode="External"/><Relationship Id="rId14" Type="http://schemas.openxmlformats.org/officeDocument/2006/relationships/hyperlink" Target="https://arxiv.org/abs/1603.08155" TargetMode="External"/><Relationship Id="rId17" Type="http://schemas.openxmlformats.org/officeDocument/2006/relationships/hyperlink" Target="https://arxiv.org/pdf/1709.02371.pdf" TargetMode="External"/><Relationship Id="rId16" Type="http://schemas.openxmlformats.org/officeDocument/2006/relationships/hyperlink" Target="https://arxiv.org/pdf/2203.10291v1.pdf" TargetMode="External"/><Relationship Id="rId5" Type="http://schemas.openxmlformats.org/officeDocument/2006/relationships/hyperlink" Target="https://arxiv.org/pdf/1904.00830.pdf" TargetMode="External"/><Relationship Id="rId6" Type="http://schemas.openxmlformats.org/officeDocument/2006/relationships/hyperlink" Target="https://arxiv.org/pdf/2304.02225.pdf" TargetMode="External"/><Relationship Id="rId18" Type="http://schemas.openxmlformats.org/officeDocument/2006/relationships/hyperlink" Target="https://towardsdatascience.com/review-densenet-image-classification-b6631a8ef803" TargetMode="External"/><Relationship Id="rId7" Type="http://schemas.openxmlformats.org/officeDocument/2006/relationships/hyperlink" Target="https://arxiv.org/pdf/2304.02225.pdf" TargetMode="External"/><Relationship Id="rId8" Type="http://schemas.openxmlformats.org/officeDocument/2006/relationships/hyperlink" Target="https://arxiv.org/pdf/2304.02225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352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Frame Booster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27913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Kamil Barszczak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Learning progress of model </a:t>
            </a:r>
            <a:r>
              <a:rPr lang="pl"/>
              <a:t>V7_1</a:t>
            </a:r>
            <a:endParaRPr/>
          </a:p>
        </p:txBody>
      </p:sp>
      <p:pic>
        <p:nvPicPr>
          <p:cNvPr id="350" name="Google Shape;3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50" y="1366175"/>
            <a:ext cx="3210650" cy="36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625" y="1366175"/>
            <a:ext cx="4278123" cy="36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2nd best model (V6_7)</a:t>
            </a:r>
            <a:endParaRPr/>
          </a:p>
        </p:txBody>
      </p:sp>
      <p:graphicFrame>
        <p:nvGraphicFramePr>
          <p:cNvPr id="357" name="Google Shape;357;p23"/>
          <p:cNvGraphicFramePr/>
          <p:nvPr/>
        </p:nvGraphicFramePr>
        <p:xfrm>
          <a:off x="3171650" y="15978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{D5207457-082A-43A1-BA3F-4CFF84BBF6E5}</a:tableStyleId>
              </a:tblPr>
              <a:tblGrid>
                <a:gridCol w="700175"/>
                <a:gridCol w="700175"/>
                <a:gridCol w="700175"/>
                <a:gridCol w="700175"/>
              </a:tblGrid>
              <a:tr h="26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Loss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PSNR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MSE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MAE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0.7803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31.00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0.0010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0.0143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8" name="Google Shape;3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425" y="2360625"/>
            <a:ext cx="4956575" cy="247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6900" y="2360625"/>
            <a:ext cx="4956575" cy="24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Learning progress of model V6_7</a:t>
            </a:r>
            <a:endParaRPr/>
          </a:p>
        </p:txBody>
      </p:sp>
      <p:pic>
        <p:nvPicPr>
          <p:cNvPr id="365" name="Google Shape;3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50" y="1271735"/>
            <a:ext cx="4212849" cy="357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75" y="1544037"/>
            <a:ext cx="4465224" cy="30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Best model (V5)</a:t>
            </a:r>
            <a:endParaRPr/>
          </a:p>
        </p:txBody>
      </p:sp>
      <p:graphicFrame>
        <p:nvGraphicFramePr>
          <p:cNvPr id="372" name="Google Shape;372;p25"/>
          <p:cNvGraphicFramePr/>
          <p:nvPr/>
        </p:nvGraphicFramePr>
        <p:xfrm>
          <a:off x="3171650" y="15978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{D5207457-082A-43A1-BA3F-4CFF84BBF6E5}</a:tableStyleId>
              </a:tblPr>
              <a:tblGrid>
                <a:gridCol w="700175"/>
                <a:gridCol w="700175"/>
                <a:gridCol w="700175"/>
                <a:gridCol w="700175"/>
              </a:tblGrid>
              <a:tr h="26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Loss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PSNR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MSE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MAE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0.7342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32.33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0.0007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0.0123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3" name="Google Shape;3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225" y="2508825"/>
            <a:ext cx="4588075" cy="22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08825"/>
            <a:ext cx="4588075" cy="229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Learning progress of model V5</a:t>
            </a:r>
            <a:endParaRPr/>
          </a:p>
        </p:txBody>
      </p:sp>
      <p:pic>
        <p:nvPicPr>
          <p:cNvPr id="380" name="Google Shape;3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375" y="1275000"/>
            <a:ext cx="4350550" cy="37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00" y="1597875"/>
            <a:ext cx="4489991" cy="30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>
            <p:ph type="title"/>
          </p:nvPr>
        </p:nvSpPr>
        <p:spPr>
          <a:xfrm>
            <a:off x="1303800" y="598575"/>
            <a:ext cx="21957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CNN filters of</a:t>
            </a:r>
            <a:r>
              <a:rPr lang="pl"/>
              <a:t> model V5</a:t>
            </a:r>
            <a:endParaRPr/>
          </a:p>
        </p:txBody>
      </p:sp>
      <p:pic>
        <p:nvPicPr>
          <p:cNvPr id="387" name="Google Shape;3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61" y="2622925"/>
            <a:ext cx="7011675" cy="248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593" y="82575"/>
            <a:ext cx="4386234" cy="24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Results</a:t>
            </a:r>
            <a:endParaRPr/>
          </a:p>
        </p:txBody>
      </p:sp>
      <p:pic>
        <p:nvPicPr>
          <p:cNvPr id="394" name="Google Shape;3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75" y="1298675"/>
            <a:ext cx="3126125" cy="17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98675"/>
            <a:ext cx="3126125" cy="175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875" y="3124925"/>
            <a:ext cx="3126133" cy="17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124925"/>
            <a:ext cx="3126133" cy="17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8"/>
          <p:cNvSpPr txBox="1"/>
          <p:nvPr/>
        </p:nvSpPr>
        <p:spPr>
          <a:xfrm>
            <a:off x="812475" y="1977800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Nunito"/>
                <a:ea typeface="Nunito"/>
                <a:cs typeface="Nunito"/>
                <a:sym typeface="Nunito"/>
              </a:rPr>
              <a:t>GT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28"/>
          <p:cNvSpPr txBox="1"/>
          <p:nvPr/>
        </p:nvSpPr>
        <p:spPr>
          <a:xfrm>
            <a:off x="7761125" y="1977800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Nunito"/>
                <a:ea typeface="Nunito"/>
                <a:cs typeface="Nunito"/>
                <a:sym typeface="Nunito"/>
              </a:rPr>
              <a:t>V5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0" name="Google Shape;400;p28"/>
          <p:cNvSpPr txBox="1"/>
          <p:nvPr/>
        </p:nvSpPr>
        <p:spPr>
          <a:xfrm>
            <a:off x="812475" y="3804050"/>
            <a:ext cx="6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Nunito"/>
                <a:ea typeface="Nunito"/>
                <a:cs typeface="Nunito"/>
                <a:sym typeface="Nunito"/>
              </a:rPr>
              <a:t>V6_7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28"/>
          <p:cNvSpPr txBox="1"/>
          <p:nvPr/>
        </p:nvSpPr>
        <p:spPr>
          <a:xfrm>
            <a:off x="7761125" y="3804050"/>
            <a:ext cx="6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Nunito"/>
                <a:ea typeface="Nunito"/>
                <a:cs typeface="Nunito"/>
                <a:sym typeface="Nunito"/>
              </a:rPr>
              <a:t>V7_1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Results</a:t>
            </a:r>
            <a:endParaRPr/>
          </a:p>
        </p:txBody>
      </p:sp>
      <p:sp>
        <p:nvSpPr>
          <p:cNvPr id="407" name="Google Shape;407;p29"/>
          <p:cNvSpPr txBox="1"/>
          <p:nvPr/>
        </p:nvSpPr>
        <p:spPr>
          <a:xfrm>
            <a:off x="812475" y="1977800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Nunito"/>
                <a:ea typeface="Nunito"/>
                <a:cs typeface="Nunito"/>
                <a:sym typeface="Nunito"/>
              </a:rPr>
              <a:t>GT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7761125" y="1977800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Nunito"/>
                <a:ea typeface="Nunito"/>
                <a:cs typeface="Nunito"/>
                <a:sym typeface="Nunito"/>
              </a:rPr>
              <a:t>V5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9" name="Google Shape;409;p29"/>
          <p:cNvSpPr txBox="1"/>
          <p:nvPr/>
        </p:nvSpPr>
        <p:spPr>
          <a:xfrm>
            <a:off x="812475" y="3804050"/>
            <a:ext cx="6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Nunito"/>
                <a:ea typeface="Nunito"/>
                <a:cs typeface="Nunito"/>
                <a:sym typeface="Nunito"/>
              </a:rPr>
              <a:t>V6_7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7761125" y="3804050"/>
            <a:ext cx="6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Nunito"/>
                <a:ea typeface="Nunito"/>
                <a:cs typeface="Nunito"/>
                <a:sym typeface="Nunito"/>
              </a:rPr>
              <a:t>V7_1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Google Shape;4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50" y="1298675"/>
            <a:ext cx="3126149" cy="17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298675"/>
            <a:ext cx="3126149" cy="17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875" y="3124925"/>
            <a:ext cx="3126125" cy="175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124925"/>
            <a:ext cx="3126125" cy="1758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Comparison to SOTA models</a:t>
            </a:r>
            <a:endParaRPr/>
          </a:p>
        </p:txBody>
      </p:sp>
      <p:pic>
        <p:nvPicPr>
          <p:cNvPr id="420" name="Google Shape;4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200" y="1513575"/>
            <a:ext cx="6321608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Tests</a:t>
            </a:r>
            <a:endParaRPr/>
          </a:p>
        </p:txBody>
      </p:sp>
      <p:sp>
        <p:nvSpPr>
          <p:cNvPr id="426" name="Google Shape;426;p31"/>
          <p:cNvSpPr txBox="1"/>
          <p:nvPr>
            <p:ph idx="1" type="body"/>
          </p:nvPr>
        </p:nvSpPr>
        <p:spPr>
          <a:xfrm>
            <a:off x="1303800" y="1672525"/>
            <a:ext cx="7030500" cy="28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2933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1200"/>
              <a:t>Batch Normalization - </a:t>
            </a:r>
            <a:r>
              <a:rPr lang="pl" sz="1200"/>
              <a:t>dramatically</a:t>
            </a:r>
            <a:r>
              <a:rPr lang="pl" sz="1200"/>
              <a:t> slowed down the training process and decreased the model’s performance</a:t>
            </a:r>
            <a:endParaRPr sz="1200"/>
          </a:p>
          <a:p>
            <a:pPr indent="-2933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1200"/>
              <a:t>AvgPool2d vs Conv2d (with </a:t>
            </a:r>
            <a:r>
              <a:rPr lang="pl" sz="1200"/>
              <a:t>stride=2</a:t>
            </a:r>
            <a:r>
              <a:rPr lang="pl" sz="1200"/>
              <a:t>) - no significant difference was noticed</a:t>
            </a:r>
            <a:endParaRPr sz="1200"/>
          </a:p>
          <a:p>
            <a:pPr indent="-2933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1200"/>
              <a:t>Upsample vs ConvTranspose2d (with stride=2) - the upsampling layer performed better resulting in a higher PSNR score</a:t>
            </a:r>
            <a:endParaRPr sz="1200"/>
          </a:p>
          <a:p>
            <a:pPr indent="-2933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1200"/>
              <a:t>Different net architectures (Feedforward, ResNet, DenseNet, U-Net, Attention U-Net) - results presented in the previous slides</a:t>
            </a:r>
            <a:endParaRPr sz="1200"/>
          </a:p>
          <a:p>
            <a:pPr indent="-2933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1200"/>
              <a:t>Nadam vs Adam optimizer - the Nadam optimizer reached the goal faster and lead to the better result after the same training steps</a:t>
            </a:r>
            <a:endParaRPr sz="1200"/>
          </a:p>
          <a:p>
            <a:pPr indent="-2933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1200"/>
              <a:t>Dropout - did not make any difference</a:t>
            </a:r>
            <a:endParaRPr sz="1200"/>
          </a:p>
          <a:p>
            <a:pPr indent="-2933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1200"/>
              <a:t>LeakyReLU (with a={0.01, 0.1, 0.2, 0.3}) vs PReLU - use of the PReLU activation resulted in a lower loss value</a:t>
            </a:r>
            <a:endParaRPr sz="1200"/>
          </a:p>
          <a:p>
            <a:pPr indent="-2933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1200"/>
              <a:t>Sigmoid vs Clipped Linear output activation - Clipped linear activation lowered the loss value by around 0.5%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Frame interpolation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79625" y="19837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00" y="2514875"/>
            <a:ext cx="6914818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072" y="1183738"/>
            <a:ext cx="6914873" cy="133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075" y="3846000"/>
            <a:ext cx="6914873" cy="1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Res</a:t>
            </a:r>
            <a:r>
              <a:rPr lang="pl"/>
              <a:t>Net</a:t>
            </a:r>
            <a:endParaRPr/>
          </a:p>
        </p:txBody>
      </p:sp>
      <p:pic>
        <p:nvPicPr>
          <p:cNvPr id="432" name="Google Shape;4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775" y="1949050"/>
            <a:ext cx="66865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DenseNet</a:t>
            </a:r>
            <a:endParaRPr/>
          </a:p>
        </p:txBody>
      </p:sp>
      <p:pic>
        <p:nvPicPr>
          <p:cNvPr id="438" name="Google Shape;4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575" y="1321125"/>
            <a:ext cx="4966951" cy="25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550" y="3762338"/>
            <a:ext cx="57150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U-Net</a:t>
            </a:r>
            <a:endParaRPr/>
          </a:p>
        </p:txBody>
      </p:sp>
      <p:pic>
        <p:nvPicPr>
          <p:cNvPr id="445" name="Google Shape;4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425" y="1208775"/>
            <a:ext cx="5407250" cy="36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Attention </a:t>
            </a:r>
            <a:r>
              <a:rPr lang="pl"/>
              <a:t>U-Net</a:t>
            </a:r>
            <a:endParaRPr/>
          </a:p>
        </p:txBody>
      </p:sp>
      <p:pic>
        <p:nvPicPr>
          <p:cNvPr id="451" name="Google Shape;4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50" y="1510350"/>
            <a:ext cx="7407501" cy="34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Resources</a:t>
            </a:r>
            <a:endParaRPr/>
          </a:p>
        </p:txBody>
      </p:sp>
      <p:sp>
        <p:nvSpPr>
          <p:cNvPr id="457" name="Google Shape;457;p3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Frame Booster GitHub repository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Image Super Resolution with deep convolutional neural networks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Real-Time Intermediate Flow Estimation for Video Frame Interpolation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Depth-Aware Video Frame Interpolation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BiFormer: Learning Bilateral Motion Estimation via Bilateral Transformer</a:t>
            </a:r>
            <a:r>
              <a:rPr lang="pl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4K Video Frame Interpolation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Attention is all you need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Frame Interpolation via Adaptive Convolution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Large Motion Frame Interpolation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FILM: Frame Interpolation for Large Motion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Multi-view Image Fusion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Perceptual Losses for Real-Time Style Transfer and Super-Resolution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Style Transfer Using Convolutional Neural Networks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Exploring Motion Ambiguity and Alignment for High-Quality Video Frame Interpolation</a:t>
            </a:r>
            <a:r>
              <a:rPr lang="p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PWC-Net: CNNs for Optical Flow Using Pyramid, Warping, and Cost Volume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Review: DenseNet — Dense Convolutional Network (Image Classification)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1303800" y="1350125"/>
            <a:ext cx="70305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Vimeo90K - triplet (256x144px RGB)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50000</a:t>
            </a:r>
            <a:r>
              <a:rPr lang="pl"/>
              <a:t> testing samples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3000 testing samples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1</a:t>
            </a:r>
            <a:r>
              <a:rPr lang="pl"/>
              <a:t>000 validating samples</a:t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1025"/>
            <a:ext cx="9144000" cy="1760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297475" y="4785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Loss function</a:t>
            </a:r>
            <a:endParaRPr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4936225" y="1952475"/>
            <a:ext cx="780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6100"/>
              <a:t>PSNR:</a:t>
            </a:r>
            <a:endParaRPr sz="6100"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025" y="1295525"/>
            <a:ext cx="2428476" cy="175340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197925" y="2047400"/>
            <a:ext cx="1693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6100"/>
              <a:t>Perceptual Loss:</a:t>
            </a:r>
            <a:endParaRPr sz="6100"/>
          </a:p>
        </p:txBody>
      </p:sp>
      <p:sp>
        <p:nvSpPr>
          <p:cNvPr id="303" name="Google Shape;303;p16"/>
          <p:cNvSpPr txBox="1"/>
          <p:nvPr>
            <p:ph idx="1" type="body"/>
          </p:nvPr>
        </p:nvSpPr>
        <p:spPr>
          <a:xfrm>
            <a:off x="5002225" y="3622150"/>
            <a:ext cx="714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6100"/>
              <a:t>MSE:</a:t>
            </a:r>
            <a:endParaRPr sz="6100"/>
          </a:p>
        </p:txBody>
      </p:sp>
      <p:sp>
        <p:nvSpPr>
          <p:cNvPr id="304" name="Google Shape;304;p16"/>
          <p:cNvSpPr txBox="1"/>
          <p:nvPr>
            <p:ph idx="1" type="body"/>
          </p:nvPr>
        </p:nvSpPr>
        <p:spPr>
          <a:xfrm>
            <a:off x="1177725" y="3622150"/>
            <a:ext cx="714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6100"/>
              <a:t>MAE:</a:t>
            </a:r>
            <a:endParaRPr sz="6100"/>
          </a:p>
        </p:txBody>
      </p:sp>
      <p:sp>
        <p:nvSpPr>
          <p:cNvPr id="305" name="Google Shape;305;p16"/>
          <p:cNvSpPr txBox="1"/>
          <p:nvPr>
            <p:ph idx="1" type="body"/>
          </p:nvPr>
        </p:nvSpPr>
        <p:spPr>
          <a:xfrm>
            <a:off x="2044500" y="4573750"/>
            <a:ext cx="5055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6100"/>
              <a:t>Loss = 0.5*Perceptual + PSNR + 5.0*MAE + 10.0*MSE</a:t>
            </a:r>
            <a:endParaRPr sz="6100"/>
          </a:p>
        </p:txBody>
      </p:sp>
      <p:pic>
        <p:nvPicPr>
          <p:cNvPr id="306" name="Google Shape;3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725" y="1387913"/>
            <a:ext cx="2956800" cy="15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1025" y="3422800"/>
            <a:ext cx="1771650" cy="83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1725" y="3304250"/>
            <a:ext cx="2133882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Trening</a:t>
            </a:r>
            <a:endParaRPr/>
          </a:p>
        </p:txBody>
      </p:sp>
      <p:sp>
        <p:nvSpPr>
          <p:cNvPr id="314" name="Google Shape;314;p17"/>
          <p:cNvSpPr txBox="1"/>
          <p:nvPr>
            <p:ph idx="1" type="body"/>
          </p:nvPr>
        </p:nvSpPr>
        <p:spPr>
          <a:xfrm>
            <a:off x="1303800" y="14251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Tested optimizers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Nadam (lr=0.0001)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Adam (</a:t>
            </a:r>
            <a:r>
              <a:rPr lang="pl"/>
              <a:t>lr</a:t>
            </a:r>
            <a:r>
              <a:rPr lang="pl"/>
              <a:t>=0.0001)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Epochs: ~5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Batch size: 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Metrics: MAE, MSE, PSNR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Average epoch time: ~2.5h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GPU used: GTX970 4GB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Benchmark</a:t>
            </a:r>
            <a:endParaRPr/>
          </a:p>
        </p:txBody>
      </p:sp>
      <p:sp>
        <p:nvSpPr>
          <p:cNvPr id="320" name="Google Shape;320;p18"/>
          <p:cNvSpPr txBox="1"/>
          <p:nvPr>
            <p:ph idx="1" type="body"/>
          </p:nvPr>
        </p:nvSpPr>
        <p:spPr>
          <a:xfrm>
            <a:off x="904500" y="1168600"/>
            <a:ext cx="39705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Automatic tool for testing multiple models sequentially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Saves training progress, model state, and other features such as activation masks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Executes training on a smaller training dataset (5000 samples of 128x72px RGB images)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Saves the learning history (measurements for each step)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Creates png files with training and validating </a:t>
            </a:r>
            <a:r>
              <a:rPr lang="pl" sz="1100"/>
              <a:t>histories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Evaluates the training on the testing dataset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1" name="Google Shape;321;p18"/>
          <p:cNvSpPr txBox="1"/>
          <p:nvPr/>
        </p:nvSpPr>
        <p:spPr>
          <a:xfrm>
            <a:off x="934000" y="4462075"/>
            <a:ext cx="498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latin typeface="Nunito"/>
                <a:ea typeface="Nunito"/>
                <a:cs typeface="Nunito"/>
                <a:sym typeface="Nunito"/>
              </a:rPr>
              <a:t>Example of training progress captured by the benchmark: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2" name="Google Shape;3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825" y="1168600"/>
            <a:ext cx="4269000" cy="364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Models results (benchmark)</a:t>
            </a:r>
            <a:endParaRPr/>
          </a:p>
        </p:txBody>
      </p:sp>
      <p:pic>
        <p:nvPicPr>
          <p:cNvPr id="328" name="Google Shape;3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944" y="1488038"/>
            <a:ext cx="6922118" cy="35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Best 3 </a:t>
            </a:r>
            <a:r>
              <a:rPr lang="pl"/>
              <a:t>Models</a:t>
            </a:r>
            <a:endParaRPr/>
          </a:p>
        </p:txBody>
      </p:sp>
      <p:sp>
        <p:nvSpPr>
          <p:cNvPr id="334" name="Google Shape;334;p20"/>
          <p:cNvSpPr txBox="1"/>
          <p:nvPr>
            <p:ph idx="1" type="body"/>
          </p:nvPr>
        </p:nvSpPr>
        <p:spPr>
          <a:xfrm>
            <a:off x="117975" y="1866675"/>
            <a:ext cx="2678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400"/>
              <a:t>Model V5</a:t>
            </a:r>
            <a:endParaRPr b="1" sz="14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U-Net type </a:t>
            </a:r>
            <a:r>
              <a:rPr lang="pl" sz="1100"/>
              <a:t>architecture (with warping layers between the encoder and the decoder)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Warping both images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Feedforward flow prediction CNN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Encoder with skip connections (same as FILM model)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Sigmoid activation</a:t>
            </a:r>
            <a:endParaRPr sz="1100"/>
          </a:p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>
            <a:off x="3232650" y="1866675"/>
            <a:ext cx="2678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400"/>
              <a:t>Model V6_7</a:t>
            </a:r>
            <a:endParaRPr b="1" sz="14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Attention </a:t>
            </a:r>
            <a:r>
              <a:rPr lang="pl" sz="1100"/>
              <a:t>U-Net type architecture (with warping layers between the encoder and the decoder)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Warping both images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DenseNet flow prediction CNN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Encoder same as model V5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Clipped linear activation (into the range from 0 to 1)</a:t>
            </a:r>
            <a:endParaRPr sz="1100"/>
          </a:p>
        </p:txBody>
      </p:sp>
      <p:sp>
        <p:nvSpPr>
          <p:cNvPr id="336" name="Google Shape;336;p20"/>
          <p:cNvSpPr txBox="1"/>
          <p:nvPr>
            <p:ph idx="1" type="body"/>
          </p:nvPr>
        </p:nvSpPr>
        <p:spPr>
          <a:xfrm>
            <a:off x="6173750" y="1866675"/>
            <a:ext cx="2678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400"/>
              <a:t>Model V7_1</a:t>
            </a:r>
            <a:endParaRPr b="1" sz="14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Encoder-Decoder architecture (with U-Net type flow prediction layer between the encoder and the decoder)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Warping both images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ResNet flow prediction CNN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DenseNet encoder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Partial ResNet decoder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Activation same as model V6_7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3rd best model (V7_1)</a:t>
            </a:r>
            <a:endParaRPr/>
          </a:p>
        </p:txBody>
      </p:sp>
      <p:graphicFrame>
        <p:nvGraphicFramePr>
          <p:cNvPr id="342" name="Google Shape;342;p21"/>
          <p:cNvGraphicFramePr/>
          <p:nvPr/>
        </p:nvGraphicFramePr>
        <p:xfrm>
          <a:off x="3171650" y="15978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{D5207457-082A-43A1-BA3F-4CFF84BBF6E5}</a:tableStyleId>
              </a:tblPr>
              <a:tblGrid>
                <a:gridCol w="700175"/>
                <a:gridCol w="700175"/>
                <a:gridCol w="700175"/>
                <a:gridCol w="700175"/>
              </a:tblGrid>
              <a:tr h="26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Loss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PSNR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MSE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MAE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6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0.8502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30.11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0.0013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100"/>
                        <a:t>0.0161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3" name="Google Shape;3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325" y="2432075"/>
            <a:ext cx="5079700" cy="25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8350" y="2501913"/>
            <a:ext cx="4800350" cy="2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